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9" r:id="rId5"/>
    <p:sldId id="267" r:id="rId6"/>
    <p:sldId id="269" r:id="rId7"/>
    <p:sldId id="266" r:id="rId8"/>
    <p:sldId id="260" r:id="rId9"/>
    <p:sldId id="262" r:id="rId10"/>
    <p:sldId id="265" r:id="rId11"/>
    <p:sldId id="273" r:id="rId12"/>
    <p:sldId id="278" r:id="rId13"/>
    <p:sldId id="277" r:id="rId14"/>
    <p:sldId id="270" r:id="rId15"/>
    <p:sldId id="276" r:id="rId16"/>
    <p:sldId id="274" r:id="rId17"/>
    <p:sldId id="275" r:id="rId18"/>
    <p:sldId id="271" r:id="rId19"/>
    <p:sldId id="283" r:id="rId20"/>
    <p:sldId id="261" r:id="rId21"/>
    <p:sldId id="280" r:id="rId22"/>
    <p:sldId id="281" r:id="rId23"/>
    <p:sldId id="263" r:id="rId24"/>
    <p:sldId id="264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3" d="100"/>
          <a:sy n="63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2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598DA-E16E-41A8-9728-C5AC8B309961}" type="datetimeFigureOut">
              <a:rPr lang="en-US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73890-FAA5-4E3B-90C0-6FBC1B43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DC4B1-4062-4716-8644-027D3167EDE3}" type="datetimeFigureOut">
              <a:rPr lang="en-US" smtClean="0"/>
              <a:t>10.06.2022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C560-AA07-496D-AD4C-87913346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0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C560-AA07-496D-AD4C-8791334684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6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518B-2043-4D64-8B67-B8CE2FA443FD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 smtClean="0"/>
              <a:t>Număr proiect 2019-1-PT01-KA201-061366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D16-FE4C-419E-96D5-109BDA2A4EB0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5AD9-9D97-4E6F-A0EC-7AF1EA80EF32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9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3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9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532F-8D18-4459-8BFB-11984D4FBC71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8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6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6C1D-D733-454E-9FDE-A124BCA23FD8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CD26-3008-4C56-ACB4-11593C74646E}" type="datetime1">
              <a:rPr lang="ro-RO" smtClean="0"/>
              <a:t>10.06.2022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DDD2-3227-48DD-9D6C-07DC2AA59A24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BDFA-074C-4265-AD1B-634F877E2982}" type="datetime1">
              <a:rPr lang="ro-RO" smtClean="0"/>
              <a:t>10.06.2022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0A81-B15A-474C-A1F1-DADEF8B0D8AD}" type="datetime1">
              <a:rPr lang="ro-RO" smtClean="0"/>
              <a:t>10.06.2022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479C5A-AEE9-40EE-9E62-1FDEF6A5A219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C4154B-EF9B-4FDB-ACEC-585B5CAAC0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Google Shape;15;p18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7380312" y="404664"/>
            <a:ext cx="122397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1.jpg"/>
          <p:cNvPicPr/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3099126" y="6092451"/>
            <a:ext cx="2250440" cy="643890"/>
          </a:xfrm>
          <a:prstGeom prst="rect">
            <a:avLst/>
          </a:prstGeom>
          <a:ln/>
        </p:spPr>
      </p:pic>
      <p:pic>
        <p:nvPicPr>
          <p:cNvPr id="23" name="Imagine 7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89" y="6205163"/>
            <a:ext cx="2601117" cy="4184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82690D-D634-4871-824F-51F3436E4D06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10.06.2022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C25B57-396E-47E7-9311-E05A72C77C1A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orotv.it/index.php/notizie/4635-active-un-progetto-sui-disturbi-dello-spettro-autistico" TargetMode="External"/><Relationship Id="rId2" Type="http://schemas.openxmlformats.org/officeDocument/2006/relationships/hyperlink" Target="https://enfor.it/2021/10/28/alta-formazione-master-2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hyperlink" Target="https://www.facebook.com/appdac/videos/245633930882885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Întâlnirea de parteneriat strategic Erasmus +</a:t>
            </a:r>
            <a:br>
              <a:rPr lang="ro-RO" dirty="0" smtClean="0"/>
            </a:br>
            <a:r>
              <a:rPr lang="it-IT" sz="2700" b="1" dirty="0" smtClean="0"/>
              <a:t>Job </a:t>
            </a:r>
            <a:r>
              <a:rPr lang="it-IT" sz="2700" b="1" dirty="0"/>
              <a:t>CoACh, </a:t>
            </a:r>
            <a:r>
              <a:rPr lang="it-IT" sz="2700" b="1" dirty="0" smtClean="0"/>
              <a:t>supporTing </a:t>
            </a:r>
            <a:r>
              <a:rPr lang="it-IT" sz="2700" b="1" dirty="0"/>
              <a:t>school studEnts with Autism Spectrum Disorder to acquire independency (ACTIvE</a:t>
            </a:r>
            <a:r>
              <a:rPr lang="it-IT" sz="2700" b="1" dirty="0" smtClean="0"/>
              <a:t>)</a:t>
            </a:r>
            <a:r>
              <a:rPr lang="ro-RO" sz="2700" b="1" dirty="0" smtClean="0"/>
              <a:t/>
            </a:r>
            <a:br>
              <a:rPr lang="ro-RO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992888" cy="2536305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Enfor – Policoro (Italia)</a:t>
            </a:r>
          </a:p>
          <a:p>
            <a:r>
              <a:rPr lang="ro-RO" dirty="0" smtClean="0"/>
              <a:t>3 - 5 noiembrie 2021</a:t>
            </a:r>
            <a:endParaRPr lang="en-US" dirty="0" smtClean="0"/>
          </a:p>
          <a:p>
            <a:r>
              <a:rPr lang="en-US" dirty="0" smtClean="0"/>
              <a:t>Camera de Comer</a:t>
            </a:r>
            <a:r>
              <a:rPr lang="ro-RO" dirty="0" smtClean="0"/>
              <a:t>ț și Industrie Ruse (Bulgaria)</a:t>
            </a:r>
          </a:p>
          <a:p>
            <a:r>
              <a:rPr lang="ro-RO" dirty="0" smtClean="0"/>
              <a:t>23-27 mai 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C68-7FC7-4613-8650-834E42E54898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90571"/>
              </p:ext>
            </p:extLst>
          </p:nvPr>
        </p:nvGraphicFramePr>
        <p:xfrm>
          <a:off x="755576" y="4437112"/>
          <a:ext cx="7992888" cy="95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Scopul proiectului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Promovarea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incluziunii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sociale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tinerilor</a:t>
                      </a:r>
                      <a:r>
                        <a:rPr lang="en-US" sz="1600" dirty="0">
                          <a:effectLst/>
                        </a:rPr>
                        <a:t> cu autism </a:t>
                      </a:r>
                      <a:r>
                        <a:rPr lang="en-US" sz="1600" dirty="0" err="1">
                          <a:effectLst/>
                        </a:rPr>
                        <a:t>începând</a:t>
                      </a:r>
                      <a:r>
                        <a:rPr lang="en-US" sz="1600" dirty="0">
                          <a:effectLst/>
                        </a:rPr>
                        <a:t> cu </a:t>
                      </a:r>
                      <a:r>
                        <a:rPr lang="en-US" sz="1600" dirty="0" err="1">
                          <a:effectLst/>
                        </a:rPr>
                        <a:t>educația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școlară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printr</a:t>
                      </a:r>
                      <a:r>
                        <a:rPr lang="en-US" sz="1600" dirty="0">
                          <a:effectLst/>
                        </a:rPr>
                        <a:t>-o </a:t>
                      </a:r>
                      <a:r>
                        <a:rPr lang="en-US" sz="1600" dirty="0" err="1">
                          <a:effectLst/>
                        </a:rPr>
                        <a:t>abordare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holistică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31640" y="2954654"/>
            <a:ext cx="1080120" cy="1050409"/>
          </a:xfrm>
          <a:prstGeom prst="rect">
            <a:avLst/>
          </a:prstGeom>
          <a:ln/>
        </p:spPr>
      </p:pic>
      <p:pic>
        <p:nvPicPr>
          <p:cNvPr id="8" name="I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55347"/>
            <a:ext cx="2287905" cy="418465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81" y="2762943"/>
            <a:ext cx="8651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2" y="424555"/>
            <a:ext cx="4136322" cy="5733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8" y="424555"/>
            <a:ext cx="2857400" cy="2683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91" y="3108450"/>
            <a:ext cx="3479073" cy="31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 dirty="0" smtClean="0">
                <a:latin typeface="Candara" pitchFamily="34" charset="0"/>
              </a:rPr>
              <a:t> </a:t>
            </a:r>
            <a:r>
              <a:rPr lang="ro-RO" sz="2400" dirty="0" smtClean="0">
                <a:latin typeface="Candara" pitchFamily="34" charset="0"/>
              </a:rPr>
              <a:t/>
            </a:r>
            <a:br>
              <a:rPr lang="ro-RO" sz="2400" dirty="0" smtClean="0">
                <a:latin typeface="Candara" pitchFamily="34" charset="0"/>
              </a:rPr>
            </a:br>
            <a:r>
              <a:rPr lang="ro-RO" sz="2400" dirty="0">
                <a:latin typeface="Candara" pitchFamily="34" charset="0"/>
              </a:rPr>
              <a:t/>
            </a:r>
            <a:br>
              <a:rPr lang="ro-RO" sz="2400" dirty="0">
                <a:latin typeface="Candara" pitchFamily="34" charset="0"/>
              </a:rPr>
            </a:br>
            <a:r>
              <a:rPr lang="vi-VN" sz="2400" dirty="0" smtClean="0">
                <a:latin typeface="Candara" pitchFamily="34" charset="0"/>
              </a:rPr>
              <a:t>Evaluarea </a:t>
            </a:r>
            <a:r>
              <a:rPr lang="vi-VN" sz="2400" dirty="0">
                <a:latin typeface="Candara" pitchFamily="34" charset="0"/>
              </a:rPr>
              <a:t>competențelor pentru </a:t>
            </a:r>
            <a:r>
              <a:rPr lang="ro-RO" sz="2400" dirty="0">
                <a:latin typeface="Candara" pitchFamily="34" charset="0"/>
              </a:rPr>
              <a:t>inserția profesional</a:t>
            </a:r>
            <a:r>
              <a:rPr lang="vi-VN" sz="2400" dirty="0" smtClean="0">
                <a:latin typeface="Candara" pitchFamily="34" charset="0"/>
              </a:rPr>
              <a:t>ă</a:t>
            </a:r>
            <a:r>
              <a:rPr lang="ro-RO" sz="2400" dirty="0" smtClean="0">
                <a:latin typeface="Candara" pitchFamily="34" charset="0"/>
              </a:rPr>
              <a:t/>
            </a:r>
            <a:br>
              <a:rPr lang="ro-RO" sz="2400" dirty="0" smtClean="0">
                <a:latin typeface="Candara" pitchFamily="34" charset="0"/>
              </a:rPr>
            </a:br>
            <a:r>
              <a:rPr lang="ro-RO" sz="2400" dirty="0" smtClean="0">
                <a:latin typeface="Candara" pitchFamily="34" charset="0"/>
              </a:rPr>
              <a:t>– Instrumente de lucru formatori profesionali</a:t>
            </a:r>
            <a:r>
              <a:rPr lang="en-US" sz="2400" dirty="0">
                <a:latin typeface="Candara" pitchFamily="34" charset="0"/>
              </a:rPr>
              <a:t/>
            </a:r>
            <a:br>
              <a:rPr lang="en-US" sz="2400" dirty="0">
                <a:latin typeface="Candara" pitchFamily="34" charset="0"/>
              </a:rPr>
            </a:b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Planul individual de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tranziție de la școală pe piața muncii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/>
              <a:t/>
            </a:r>
            <a:br>
              <a:rPr lang="ro-RO" sz="2400" dirty="0" smtClean="0"/>
            </a:b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4103311" cy="4032448"/>
          </a:xfrm>
        </p:spPr>
        <p:txBody>
          <a:bodyPr>
            <a:normAutofit/>
          </a:bodyPr>
          <a:lstStyle/>
          <a:p>
            <a:pPr algn="just"/>
            <a:endParaRPr lang="ro-RO" sz="1800" b="1" dirty="0" smtClean="0"/>
          </a:p>
          <a:p>
            <a:pPr algn="just"/>
            <a:r>
              <a:rPr lang="en-US" sz="1800" b="1" dirty="0" smtClean="0"/>
              <a:t>1</a:t>
            </a:r>
            <a:r>
              <a:rPr lang="en-US" sz="1800" b="1" dirty="0"/>
              <a:t>. </a:t>
            </a:r>
            <a:r>
              <a:rPr lang="en-US" sz="1800" b="1" dirty="0" err="1"/>
              <a:t>Aspirații</a:t>
            </a:r>
            <a:r>
              <a:rPr lang="en-US" sz="1800" b="1" dirty="0"/>
              <a:t>, </a:t>
            </a:r>
            <a:r>
              <a:rPr lang="en-US" sz="1800" b="1" dirty="0" err="1"/>
              <a:t>interese</a:t>
            </a:r>
            <a:r>
              <a:rPr lang="en-US" sz="1800" b="1" dirty="0"/>
              <a:t>, </a:t>
            </a:r>
            <a:r>
              <a:rPr lang="en-US" sz="1800" b="1" dirty="0" err="1"/>
              <a:t>așteptări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 smtClean="0"/>
              <a:t>potențial</a:t>
            </a:r>
            <a:r>
              <a:rPr lang="ro-RO" sz="1800" b="1" dirty="0" smtClean="0"/>
              <a:t> (din perspectiva tânărului)</a:t>
            </a:r>
          </a:p>
          <a:p>
            <a:pPr algn="just"/>
            <a:endParaRPr lang="en-US" sz="1800" dirty="0"/>
          </a:p>
          <a:p>
            <a:r>
              <a:rPr lang="en-US" sz="1800" b="1" dirty="0"/>
              <a:t>2. </a:t>
            </a:r>
            <a:r>
              <a:rPr lang="en-US" sz="1800" b="1" dirty="0" err="1"/>
              <a:t>Aspirații</a:t>
            </a:r>
            <a:r>
              <a:rPr lang="en-US" sz="1800" b="1" dirty="0"/>
              <a:t>, </a:t>
            </a:r>
            <a:r>
              <a:rPr lang="en-US" sz="1800" b="1" dirty="0" err="1"/>
              <a:t>interese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așteptări</a:t>
            </a:r>
            <a:r>
              <a:rPr lang="en-US" sz="1800" b="1" dirty="0"/>
              <a:t> </a:t>
            </a:r>
            <a:r>
              <a:rPr lang="en-US" sz="1800" b="1" dirty="0" err="1"/>
              <a:t>privind</a:t>
            </a:r>
            <a:r>
              <a:rPr lang="en-US" sz="1800" b="1" dirty="0"/>
              <a:t> </a:t>
            </a:r>
            <a:r>
              <a:rPr lang="en-US" sz="1800" b="1" dirty="0" err="1"/>
              <a:t>viața</a:t>
            </a:r>
            <a:r>
              <a:rPr lang="en-US" sz="1800" b="1" dirty="0"/>
              <a:t> </a:t>
            </a:r>
            <a:r>
              <a:rPr lang="en-US" sz="1800" b="1" dirty="0" err="1"/>
              <a:t>după</a:t>
            </a:r>
            <a:r>
              <a:rPr lang="en-US" sz="1800" b="1" dirty="0"/>
              <a:t> </a:t>
            </a:r>
            <a:r>
              <a:rPr lang="en-US" sz="1800" b="1" dirty="0" err="1" smtClean="0"/>
              <a:t>școală</a:t>
            </a:r>
            <a:r>
              <a:rPr lang="ro-RO" sz="1800" b="1" dirty="0" smtClean="0"/>
              <a:t> (date colectate din familie)</a:t>
            </a:r>
          </a:p>
          <a:p>
            <a:endParaRPr lang="en-US" sz="1800" dirty="0"/>
          </a:p>
          <a:p>
            <a:r>
              <a:rPr lang="en-US" sz="1800" b="1" dirty="0"/>
              <a:t>3. </a:t>
            </a:r>
            <a:r>
              <a:rPr lang="en-US" sz="1800" b="1" dirty="0" err="1"/>
              <a:t>Luarea</a:t>
            </a:r>
            <a:r>
              <a:rPr lang="en-US" sz="1800" b="1" dirty="0"/>
              <a:t> </a:t>
            </a:r>
            <a:r>
              <a:rPr lang="en-US" sz="1800" b="1" dirty="0" err="1" smtClean="0"/>
              <a:t>deciziilor</a:t>
            </a:r>
            <a:r>
              <a:rPr lang="ro-RO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baza</a:t>
            </a:r>
            <a:r>
              <a:rPr lang="en-US" sz="1800" dirty="0"/>
              <a:t> </a:t>
            </a:r>
            <a:r>
              <a:rPr lang="en-US" sz="1800" dirty="0" err="1"/>
              <a:t>analizei</a:t>
            </a:r>
            <a:r>
              <a:rPr lang="en-US" sz="1800" dirty="0"/>
              <a:t> </a:t>
            </a:r>
            <a:r>
              <a:rPr lang="en-US" sz="1800" dirty="0" err="1"/>
              <a:t>informațiilor</a:t>
            </a:r>
            <a:r>
              <a:rPr lang="en-US" sz="1800" dirty="0"/>
              <a:t> </a:t>
            </a:r>
            <a:r>
              <a:rPr lang="en-US" sz="1800" dirty="0" err="1"/>
              <a:t>colectate</a:t>
            </a:r>
            <a:r>
              <a:rPr lang="en-US" sz="1800" dirty="0"/>
              <a:t>.)</a:t>
            </a:r>
          </a:p>
          <a:p>
            <a:endParaRPr lang="en-US" dirty="0"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2753544"/>
            <a:ext cx="4319336" cy="4104456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/>
              <a:t>4. </a:t>
            </a:r>
            <a:r>
              <a:rPr lang="en-US" sz="1800" b="1" dirty="0" err="1"/>
              <a:t>Pași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acțiuni</a:t>
            </a:r>
            <a:r>
              <a:rPr lang="en-US" sz="1800" b="1" dirty="0"/>
              <a:t> de </a:t>
            </a:r>
            <a:r>
              <a:rPr lang="en-US" sz="1800" b="1" dirty="0" err="1" smtClean="0"/>
              <a:t>desfășurat</a:t>
            </a:r>
            <a:r>
              <a:rPr lang="ro-RO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Definirea</a:t>
            </a:r>
            <a:r>
              <a:rPr lang="en-US" sz="1800" dirty="0" smtClean="0"/>
              <a:t> </a:t>
            </a:r>
            <a:r>
              <a:rPr lang="en-US" sz="1800" dirty="0" err="1"/>
              <a:t>pașilor</a:t>
            </a:r>
            <a:r>
              <a:rPr lang="en-US" sz="1800" dirty="0"/>
              <a:t>, </a:t>
            </a:r>
            <a:r>
              <a:rPr lang="en-US" sz="1800" dirty="0" err="1"/>
              <a:t>acțiunilor</a:t>
            </a:r>
            <a:r>
              <a:rPr lang="en-US" sz="1800" dirty="0"/>
              <a:t>, </a:t>
            </a:r>
            <a:r>
              <a:rPr lang="en-US" sz="1800" dirty="0" err="1"/>
              <a:t>programării</a:t>
            </a:r>
            <a:r>
              <a:rPr lang="en-US" sz="1800" dirty="0"/>
              <a:t>, </a:t>
            </a:r>
            <a:r>
              <a:rPr lang="en-US" sz="1800" dirty="0" err="1"/>
              <a:t>responsabil</a:t>
            </a:r>
            <a:r>
              <a:rPr lang="en-US" sz="1800" dirty="0"/>
              <a:t> de </a:t>
            </a:r>
            <a:r>
              <a:rPr lang="en-US" sz="1800" dirty="0" err="1"/>
              <a:t>monitorizare</a:t>
            </a:r>
            <a:r>
              <a:rPr lang="en-US" sz="1800" dirty="0"/>
              <a:t>, legate de </a:t>
            </a:r>
            <a:r>
              <a:rPr lang="en-US" sz="1800" dirty="0" err="1"/>
              <a:t>operaționalizarea</a:t>
            </a:r>
            <a:r>
              <a:rPr lang="en-US" sz="1800" dirty="0"/>
              <a:t> PIT.)</a:t>
            </a:r>
          </a:p>
          <a:p>
            <a:pPr algn="just"/>
            <a:r>
              <a:rPr lang="ro-RO" sz="1800" dirty="0" smtClean="0">
                <a:latin typeface="Candara" pitchFamily="34" charset="0"/>
              </a:rPr>
              <a:t>5. </a:t>
            </a:r>
            <a:r>
              <a:rPr lang="en-US" sz="1800" b="1" dirty="0" err="1" smtClean="0"/>
              <a:t>Experien</a:t>
            </a:r>
            <a:r>
              <a:rPr lang="ro-RO" sz="1800" b="1" dirty="0" smtClean="0"/>
              <a:t>ț</a:t>
            </a:r>
            <a:r>
              <a:rPr lang="en-US" sz="1800" b="1" dirty="0" smtClean="0"/>
              <a:t>a </a:t>
            </a:r>
            <a:r>
              <a:rPr lang="ro-RO" sz="1800" b="1" dirty="0"/>
              <a:t>î</a:t>
            </a:r>
            <a:r>
              <a:rPr lang="en-US" sz="1800" b="1" dirty="0" smtClean="0"/>
              <a:t>n context</a:t>
            </a:r>
            <a:r>
              <a:rPr lang="ro-RO" sz="1800" b="1" dirty="0" smtClean="0"/>
              <a:t>ul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munc</a:t>
            </a:r>
            <a:r>
              <a:rPr lang="ro-RO" sz="1800" b="1" dirty="0" smtClean="0"/>
              <a:t>ii 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stagiu</a:t>
            </a:r>
            <a:r>
              <a:rPr lang="ro-RO" sz="1800" b="1" dirty="0" smtClean="0"/>
              <a:t>lui desfășurat</a:t>
            </a:r>
            <a:endParaRPr lang="en-US" sz="1800" dirty="0"/>
          </a:p>
          <a:p>
            <a:pPr algn="just"/>
            <a:r>
              <a:rPr lang="en-US" sz="1800" b="1" dirty="0"/>
              <a:t>6. </a:t>
            </a:r>
            <a:r>
              <a:rPr lang="en-US" sz="1800" b="1" dirty="0" err="1"/>
              <a:t>Monitorizarea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evaluarea</a:t>
            </a:r>
            <a:r>
              <a:rPr lang="en-US" sz="1800" b="1" dirty="0"/>
              <a:t> </a:t>
            </a:r>
            <a:r>
              <a:rPr lang="en-US" sz="1800" b="1" dirty="0" smtClean="0"/>
              <a:t>PIT</a:t>
            </a:r>
            <a:endParaRPr lang="ro-RO" sz="1800" b="1" dirty="0" smtClean="0"/>
          </a:p>
          <a:p>
            <a:pPr algn="just"/>
            <a:endParaRPr lang="ro-RO" sz="1800" b="1" dirty="0">
              <a:latin typeface="Candara" pitchFamily="34" charset="0"/>
            </a:endParaRPr>
          </a:p>
          <a:p>
            <a:pPr algn="just"/>
            <a:r>
              <a:rPr lang="en-US" sz="1800" b="1" dirty="0" smtClean="0">
                <a:latin typeface="Candara" pitchFamily="34" charset="0"/>
              </a:rPr>
              <a:t>Instrument - </a:t>
            </a:r>
            <a:r>
              <a:rPr lang="ro-RO" sz="1800" b="1" dirty="0" smtClean="0">
                <a:latin typeface="Candara" pitchFamily="34" charset="0"/>
              </a:rPr>
              <a:t>North Star – </a:t>
            </a:r>
            <a:r>
              <a:rPr lang="en-US" sz="1800" b="1" dirty="0" smtClean="0">
                <a:latin typeface="Candara" pitchFamily="34" charset="0"/>
              </a:rPr>
              <a:t>“</a:t>
            </a:r>
            <a:r>
              <a:rPr lang="ro-RO" sz="1800" b="1" dirty="0" smtClean="0">
                <a:latin typeface="Candara" pitchFamily="34" charset="0"/>
              </a:rPr>
              <a:t>Luceafărul</a:t>
            </a:r>
            <a:r>
              <a:rPr lang="en-US" sz="1800" b="1" dirty="0" smtClean="0">
                <a:latin typeface="Candara" pitchFamily="34" charset="0"/>
              </a:rPr>
              <a:t>” (APEA)</a:t>
            </a:r>
            <a:endParaRPr lang="en-US" sz="1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4464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896144" cy="685800"/>
          </a:xfrm>
        </p:spPr>
        <p:txBody>
          <a:bodyPr>
            <a:normAutofit fontScale="90000"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- </a:t>
            </a:r>
            <a:r>
              <a:rPr lang="en-US" sz="1400" dirty="0" err="1" smtClean="0"/>
              <a:t>Apea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4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 dirty="0" smtClean="0">
                <a:latin typeface="Candara" pitchFamily="34" charset="0"/>
              </a:rPr>
              <a:t>Evaluarea </a:t>
            </a:r>
            <a:r>
              <a:rPr lang="vi-VN" sz="2400" dirty="0">
                <a:latin typeface="Candara" pitchFamily="34" charset="0"/>
              </a:rPr>
              <a:t>competențelor pentru </a:t>
            </a:r>
            <a:r>
              <a:rPr lang="ro-RO" sz="2400" dirty="0">
                <a:latin typeface="Candara" pitchFamily="34" charset="0"/>
              </a:rPr>
              <a:t>inserția </a:t>
            </a:r>
            <a:r>
              <a:rPr lang="ro-RO" sz="2400" dirty="0" smtClean="0">
                <a:latin typeface="Candara" pitchFamily="34" charset="0"/>
              </a:rPr>
              <a:t/>
            </a:r>
            <a:br>
              <a:rPr lang="ro-RO" sz="2400" dirty="0" smtClean="0">
                <a:latin typeface="Candara" pitchFamily="34" charset="0"/>
              </a:rPr>
            </a:br>
            <a:r>
              <a:rPr lang="ro-RO" sz="2400" dirty="0" smtClean="0">
                <a:latin typeface="Candara" pitchFamily="34" charset="0"/>
              </a:rPr>
              <a:t>profesional</a:t>
            </a:r>
            <a:r>
              <a:rPr lang="vi-VN" sz="2400" dirty="0" smtClean="0">
                <a:latin typeface="Candara" pitchFamily="34" charset="0"/>
              </a:rPr>
              <a:t>ă</a:t>
            </a:r>
            <a:r>
              <a:rPr lang="ro-RO" sz="2400" dirty="0">
                <a:latin typeface="Candara" pitchFamily="34" charset="0"/>
              </a:rPr>
              <a:t> </a:t>
            </a:r>
            <a:r>
              <a:rPr lang="ro-RO" sz="2400" dirty="0" smtClean="0">
                <a:latin typeface="Candara" pitchFamily="34" charset="0"/>
              </a:rPr>
              <a:t>– </a:t>
            </a:r>
            <a:r>
              <a:rPr lang="ro-RO" sz="2400" i="1" dirty="0"/>
              <a:t>„Care este </a:t>
            </a:r>
            <a:r>
              <a:rPr lang="ro-RO" sz="2400" i="1" dirty="0" smtClean="0"/>
              <a:t>locul </a:t>
            </a:r>
            <a:r>
              <a:rPr lang="ro-RO" sz="2400" i="1" dirty="0"/>
              <a:t>meu de </a:t>
            </a:r>
            <a:r>
              <a:rPr lang="ro-RO" sz="2400" i="1" dirty="0" smtClean="0"/>
              <a:t>muncă ideal?”</a:t>
            </a:r>
            <a:r>
              <a:rPr lang="ro-RO" sz="2400" dirty="0" smtClean="0"/>
              <a:t/>
            </a:r>
            <a:br>
              <a:rPr lang="ro-RO" sz="2400" dirty="0" smtClean="0"/>
            </a:b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5544616" cy="41764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o-RO" dirty="0"/>
              <a:t> • </a:t>
            </a:r>
            <a:r>
              <a:rPr lang="ro-RO" dirty="0" smtClean="0"/>
              <a:t>Tinerii și-au descris </a:t>
            </a:r>
            <a:r>
              <a:rPr lang="ro-RO" dirty="0"/>
              <a:t>cariera </a:t>
            </a:r>
            <a:r>
              <a:rPr lang="ro-RO" dirty="0" smtClean="0"/>
              <a:t>visată, putând </a:t>
            </a:r>
            <a:r>
              <a:rPr lang="ro-RO" dirty="0"/>
              <a:t>chiar să inventeze ei înșiși parcursul de urmat, atâta timp cât pot motiva modul în care acea carieră este utilă </a:t>
            </a:r>
            <a:r>
              <a:rPr lang="ro-RO" dirty="0" smtClean="0"/>
              <a:t>pentru comunitate;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• </a:t>
            </a:r>
            <a:r>
              <a:rPr lang="ro-RO" dirty="0"/>
              <a:t>Introducere teoretică </a:t>
            </a:r>
            <a:r>
              <a:rPr lang="ro-RO" dirty="0" smtClean="0"/>
              <a:t>realizată de </a:t>
            </a:r>
            <a:r>
              <a:rPr lang="ro-RO" dirty="0"/>
              <a:t>către un </a:t>
            </a:r>
            <a:r>
              <a:rPr lang="ro-RO" dirty="0" smtClean="0"/>
              <a:t>formator  </a:t>
            </a:r>
            <a:r>
              <a:rPr lang="ro-RO" dirty="0"/>
              <a:t>– prezentări </a:t>
            </a:r>
            <a:r>
              <a:rPr lang="ro-RO" dirty="0" smtClean="0"/>
              <a:t>de exemple/povestiri despre cariere ale unor </a:t>
            </a:r>
            <a:r>
              <a:rPr lang="ro-RO" dirty="0"/>
              <a:t>persoane cu </a:t>
            </a:r>
            <a:r>
              <a:rPr lang="ro-RO" dirty="0" smtClean="0"/>
              <a:t>autism;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• Realizarea unui </a:t>
            </a:r>
            <a:r>
              <a:rPr lang="ro-RO" dirty="0"/>
              <a:t>plan </a:t>
            </a:r>
            <a:r>
              <a:rPr lang="ro-RO" dirty="0" smtClean="0"/>
              <a:t>treptat pentru a-și atinge formarea și </a:t>
            </a:r>
            <a:r>
              <a:rPr lang="ro-RO" dirty="0"/>
              <a:t>locul de muncă visat </a:t>
            </a:r>
            <a:r>
              <a:rPr lang="ro-RO" dirty="0" smtClean="0"/>
              <a:t>cu </a:t>
            </a:r>
            <a:r>
              <a:rPr lang="ro-RO" dirty="0"/>
              <a:t>enumerarea resurselor </a:t>
            </a:r>
            <a:r>
              <a:rPr lang="ro-RO" dirty="0" smtClean="0"/>
              <a:t>externe care pot </a:t>
            </a:r>
            <a:r>
              <a:rPr lang="ro-RO" dirty="0"/>
              <a:t>ajuta </a:t>
            </a:r>
            <a:r>
              <a:rPr lang="ro-RO" dirty="0" smtClean="0"/>
              <a:t>la atingerea acestui </a:t>
            </a:r>
            <a:r>
              <a:rPr lang="ro-RO" dirty="0"/>
              <a:t>obiectiv</a:t>
            </a:r>
            <a:r>
              <a:rPr lang="ro-RO" dirty="0" smtClean="0"/>
              <a:t>;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541202" cy="4148287"/>
          </a:xfrm>
        </p:spPr>
      </p:pic>
    </p:spTree>
    <p:extLst>
      <p:ext uri="{BB962C8B-B14F-4D97-AF65-F5344CB8AC3E}">
        <p14:creationId xmlns:p14="http://schemas.microsoft.com/office/powerpoint/2010/main" val="35315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Lucrul cu e</a:t>
            </a:r>
            <a:r>
              <a:rPr lang="en-US" dirty="0" err="1" smtClean="0"/>
              <a:t>levii</a:t>
            </a:r>
            <a:r>
              <a:rPr lang="en-US" dirty="0" smtClean="0"/>
              <a:t> din </a:t>
            </a:r>
            <a:r>
              <a:rPr lang="ro-RO" dirty="0"/>
              <a:t>școli</a:t>
            </a:r>
            <a:br>
              <a:rPr lang="ro-RO" dirty="0"/>
            </a:br>
            <a:r>
              <a:rPr lang="ro-RO" sz="1800" dirty="0">
                <a:solidFill>
                  <a:srgbClr val="C00000"/>
                </a:solidFill>
              </a:rPr>
              <a:t>Un joc de simulare a căutării și obținerii locului de </a:t>
            </a:r>
            <a:r>
              <a:rPr lang="ro-RO" sz="1800" dirty="0" smtClean="0">
                <a:solidFill>
                  <a:srgbClr val="C00000"/>
                </a:solidFill>
              </a:rPr>
              <a:t>muncă</a:t>
            </a:r>
            <a:r>
              <a:rPr lang="en-US" sz="1800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Candara" pitchFamily="34" charset="0"/>
              </a:rPr>
            </a:b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410468" cy="345638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464496" cy="392833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888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4370442" cy="61767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" y="476672"/>
            <a:ext cx="3751368" cy="530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cap="rnd" cmpd="sng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71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3789439"/>
            <a:ext cx="3240360" cy="249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6" y="836712"/>
            <a:ext cx="34120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2" y="421836"/>
            <a:ext cx="4478462" cy="336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1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000" dirty="0" smtClean="0"/>
              <a:t>Tehnici și strategii adaptate persoanelor cu tulburări din spectrul autist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7776864" cy="82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i="1" dirty="0"/>
              <a:t>„Cum să </a:t>
            </a:r>
            <a:r>
              <a:rPr lang="ro-RO" b="1" i="1" dirty="0" smtClean="0"/>
              <a:t>scriem un </a:t>
            </a:r>
            <a:r>
              <a:rPr lang="ro-RO" b="1" i="1" dirty="0"/>
              <a:t>CV și o scrisoare de motivație?” 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55576" y="2492896"/>
            <a:ext cx="792088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i="1" dirty="0" smtClean="0"/>
              <a:t>„</a:t>
            </a:r>
            <a:r>
              <a:rPr lang="ro-RO" b="1" i="1" dirty="0" smtClean="0"/>
              <a:t>Tehnici de lucru în vederea participării la interviul </a:t>
            </a:r>
            <a:r>
              <a:rPr lang="ro-RO" b="1" i="1" dirty="0"/>
              <a:t>de </a:t>
            </a:r>
            <a:r>
              <a:rPr lang="ro-RO" b="1" i="1" dirty="0" smtClean="0"/>
              <a:t>angajare a persoanelor cu TSA”</a:t>
            </a:r>
          </a:p>
          <a:p>
            <a:r>
              <a:rPr lang="ro-RO" dirty="0"/>
              <a:t>Ce este un interviu de angajare? </a:t>
            </a:r>
            <a:endParaRPr lang="ro-RO" dirty="0" smtClean="0"/>
          </a:p>
          <a:p>
            <a:r>
              <a:rPr lang="ro-RO" dirty="0" smtClean="0"/>
              <a:t>Ce </a:t>
            </a:r>
            <a:r>
              <a:rPr lang="ro-RO" dirty="0"/>
              <a:t>întrebări le </a:t>
            </a:r>
            <a:r>
              <a:rPr lang="ro-RO" dirty="0" smtClean="0"/>
              <a:t>pun, </a:t>
            </a:r>
            <a:r>
              <a:rPr lang="ro-RO" dirty="0"/>
              <a:t>de </a:t>
            </a:r>
            <a:r>
              <a:rPr lang="ro-RO" dirty="0" smtClean="0"/>
              <a:t>obicei, angajatorii </a:t>
            </a:r>
            <a:r>
              <a:rPr lang="ro-RO" dirty="0"/>
              <a:t>candidaților? </a:t>
            </a:r>
            <a:endParaRPr lang="ro-RO" dirty="0" smtClean="0"/>
          </a:p>
          <a:p>
            <a:r>
              <a:rPr lang="ro-RO" dirty="0" smtClean="0"/>
              <a:t>Cum </a:t>
            </a:r>
            <a:r>
              <a:rPr lang="ro-RO" dirty="0"/>
              <a:t>să te pregătești pentru un interviu de </a:t>
            </a:r>
            <a:r>
              <a:rPr lang="ro-RO" dirty="0" smtClean="0"/>
              <a:t>angajare?</a:t>
            </a:r>
          </a:p>
          <a:p>
            <a:r>
              <a:rPr lang="ro-RO" dirty="0"/>
              <a:t>Abordarea comunicării verbale și non-verbale</a:t>
            </a:r>
            <a:endParaRPr lang="en-US" dirty="0"/>
          </a:p>
          <a:p>
            <a:r>
              <a:rPr lang="ro-RO" dirty="0" smtClean="0"/>
              <a:t>Observații speciale cu privire la aparențe, </a:t>
            </a:r>
            <a:r>
              <a:rPr lang="ro-RO" dirty="0"/>
              <a:t>limbajul </a:t>
            </a:r>
            <a:r>
              <a:rPr lang="ro-RO" dirty="0" smtClean="0"/>
              <a:t>corpului</a:t>
            </a:r>
          </a:p>
        </p:txBody>
      </p:sp>
    </p:spTree>
    <p:extLst>
      <p:ext uri="{BB962C8B-B14F-4D97-AF65-F5344CB8AC3E}">
        <p14:creationId xmlns:p14="http://schemas.microsoft.com/office/powerpoint/2010/main" val="3100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BDFA-074C-4265-AD1B-634F877E2982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704" y="2780929"/>
            <a:ext cx="3528392" cy="13681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err="1" smtClean="0"/>
              <a:t>Creativitate</a:t>
            </a:r>
            <a:endParaRPr lang="en-US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/>
              <a:t>Mod</a:t>
            </a:r>
            <a:r>
              <a:rPr lang="ro-RO" dirty="0" smtClean="0"/>
              <a:t>ă</a:t>
            </a:r>
            <a:r>
              <a:rPr lang="ro-RO" dirty="0"/>
              <a:t> î</a:t>
            </a:r>
            <a:r>
              <a:rPr lang="en-US" dirty="0"/>
              <a:t>n </a:t>
            </a:r>
            <a:r>
              <a:rPr lang="ro-RO" dirty="0" smtClean="0"/>
              <a:t>tr-o</a:t>
            </a:r>
            <a:endParaRPr lang="en-US" dirty="0" smtClean="0"/>
          </a:p>
          <a:p>
            <a:pPr algn="ctr"/>
            <a:r>
              <a:rPr lang="ro-RO" dirty="0" smtClean="0"/>
              <a:t>Școală Vocațională </a:t>
            </a:r>
            <a:r>
              <a:rPr lang="en-US" dirty="0" smtClean="0"/>
              <a:t>; Me</a:t>
            </a:r>
            <a:r>
              <a:rPr lang="ro-RO" dirty="0" smtClean="0"/>
              <a:t>șteșuguri și meșteșugari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5256584" cy="2210540"/>
          </a:xfrm>
        </p:spPr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err="1" smtClean="0"/>
              <a:t>Promovarea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ro-RO" sz="2800" dirty="0" smtClean="0"/>
              <a:t>șului și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o-RO" sz="2800" dirty="0" smtClean="0"/>
              <a:t>a României</a:t>
            </a:r>
            <a:br>
              <a:rPr lang="ro-RO" sz="2800" dirty="0" smtClean="0"/>
            </a:br>
            <a:r>
              <a:rPr lang="ro-RO" sz="2800" dirty="0" smtClean="0"/>
              <a:t>Descoperiri antreprenoriale </a:t>
            </a:r>
            <a:r>
              <a:rPr lang="en-US" sz="2800" dirty="0" smtClean="0"/>
              <a:t>la Ruse </a:t>
            </a:r>
            <a:r>
              <a:rPr lang="ro-RO" sz="2800" dirty="0" smtClean="0"/>
              <a:t>– Patiseria </a:t>
            </a:r>
            <a:r>
              <a:rPr lang="en-US" sz="2800" dirty="0" smtClean="0"/>
              <a:t>“</a:t>
            </a:r>
            <a:r>
              <a:rPr lang="ro-RO" sz="2800" dirty="0" smtClean="0"/>
              <a:t>Habitati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0648"/>
            <a:ext cx="3905250" cy="1757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6354" y="3736834"/>
            <a:ext cx="2952328" cy="1328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584" y="4271215"/>
            <a:ext cx="4251964" cy="1913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32248"/>
            <a:ext cx="2555776" cy="1916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322" y="4267817"/>
            <a:ext cx="2234547" cy="16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5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C42-9439-45D1-8339-3F491FE27BED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Echipa de proiect prezentă la întâlnirea de la Ruse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0733" y="1844824"/>
            <a:ext cx="1368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dirty="0" smtClean="0"/>
          </a:p>
          <a:p>
            <a:pPr algn="ctr"/>
            <a:endParaRPr lang="ro-RO" dirty="0" smtClean="0"/>
          </a:p>
          <a:p>
            <a:pPr algn="ctr"/>
            <a:r>
              <a:rPr lang="ro-RO" dirty="0" smtClean="0"/>
              <a:t>Echipa României</a:t>
            </a:r>
            <a:r>
              <a:rPr lang="en-US" dirty="0" smtClean="0"/>
              <a:t> –</a:t>
            </a:r>
            <a:r>
              <a:rPr lang="ro-RO" dirty="0" smtClean="0"/>
              <a:t> în vizită la Muzeul de Istorie din Ruse  tezaurul trac de la Borovo – vasele regilor traci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88597"/>
            <a:ext cx="6709172" cy="3772075"/>
          </a:xfrm>
        </p:spPr>
      </p:pic>
    </p:spTree>
    <p:extLst>
      <p:ext uri="{BB962C8B-B14F-4D97-AF65-F5344CB8AC3E}">
        <p14:creationId xmlns:p14="http://schemas.microsoft.com/office/powerpoint/2010/main" val="30752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9" cy="4209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dirty="0" smtClean="0"/>
              <a:t> ●</a:t>
            </a:r>
            <a:r>
              <a:rPr lang="vi-VN" dirty="0"/>
              <a:t>  </a:t>
            </a:r>
            <a:r>
              <a:rPr lang="vi-VN" b="1" dirty="0"/>
              <a:t>I</a:t>
            </a:r>
            <a:r>
              <a:rPr lang="ro-RO" b="1" dirty="0"/>
              <a:t>n</a:t>
            </a:r>
            <a:r>
              <a:rPr lang="vi-VN" b="1" dirty="0"/>
              <a:t>spectorat</a:t>
            </a:r>
            <a:r>
              <a:rPr lang="ro-RO" b="1" dirty="0"/>
              <a:t>ul Ș</a:t>
            </a:r>
            <a:r>
              <a:rPr lang="vi-VN" b="1" dirty="0"/>
              <a:t>colar </a:t>
            </a:r>
            <a:r>
              <a:rPr lang="ro-RO" b="1" dirty="0"/>
              <a:t>J</a:t>
            </a:r>
            <a:r>
              <a:rPr lang="vi-VN" b="1" dirty="0"/>
              <a:t>ude</a:t>
            </a:r>
            <a:r>
              <a:rPr lang="ro-RO" b="1" dirty="0"/>
              <a:t>ț</a:t>
            </a:r>
            <a:r>
              <a:rPr lang="vi-VN" b="1" dirty="0"/>
              <a:t>ean Ia</a:t>
            </a:r>
            <a:r>
              <a:rPr lang="ro-RO" b="1" dirty="0"/>
              <a:t>ș</a:t>
            </a:r>
            <a:r>
              <a:rPr lang="vi-VN" b="1" dirty="0"/>
              <a:t>i (R</a:t>
            </a:r>
            <a:r>
              <a:rPr lang="ro-RO" b="1" dirty="0"/>
              <a:t>omânia</a:t>
            </a:r>
            <a:r>
              <a:rPr lang="vi-VN" b="1" dirty="0"/>
              <a:t>)</a:t>
            </a:r>
            <a:endParaRPr lang="vi-VN" dirty="0"/>
          </a:p>
          <a:p>
            <a:r>
              <a:rPr lang="ro-RO" b="1" dirty="0" smtClean="0"/>
              <a:t> </a:t>
            </a:r>
            <a:r>
              <a:rPr lang="vi-VN" b="1" dirty="0" smtClean="0"/>
              <a:t>APPDA Coimbra (P</a:t>
            </a:r>
            <a:r>
              <a:rPr lang="ro-RO" b="1" dirty="0" smtClean="0"/>
              <a:t>ortugalia</a:t>
            </a:r>
            <a:r>
              <a:rPr lang="vi-VN" b="1" dirty="0" smtClean="0"/>
              <a:t>)</a:t>
            </a:r>
            <a:endParaRPr lang="ro-RO" b="1" dirty="0" smtClean="0"/>
          </a:p>
          <a:p>
            <a:pPr marL="0" indent="0">
              <a:buNone/>
            </a:pPr>
            <a:r>
              <a:rPr lang="vi-VN" dirty="0" smtClean="0"/>
              <a:t>●  </a:t>
            </a:r>
            <a:r>
              <a:rPr lang="vi-VN" b="1" dirty="0" smtClean="0"/>
              <a:t>Rețeaua europeană de învățare digitală (I</a:t>
            </a:r>
            <a:r>
              <a:rPr lang="ro-RO" b="1" dirty="0" smtClean="0"/>
              <a:t>talia</a:t>
            </a:r>
            <a:r>
              <a:rPr lang="vi-VN" b="1" dirty="0" smtClean="0"/>
              <a:t>)</a:t>
            </a:r>
            <a:endParaRPr lang="vi-VN" b="0" dirty="0" smtClean="0">
              <a:effectLst/>
            </a:endParaRPr>
          </a:p>
          <a:p>
            <a:r>
              <a:rPr lang="vi-VN" dirty="0" smtClean="0"/>
              <a:t> </a:t>
            </a:r>
            <a:r>
              <a:rPr lang="vi-VN" b="1" dirty="0" smtClean="0"/>
              <a:t>ENFOR (I</a:t>
            </a:r>
            <a:r>
              <a:rPr lang="ro-RO" b="1" dirty="0" smtClean="0"/>
              <a:t>talia</a:t>
            </a:r>
            <a:r>
              <a:rPr lang="vi-VN" b="1" dirty="0" smtClean="0"/>
              <a:t>)</a:t>
            </a:r>
            <a:endParaRPr lang="ro-RO" b="1" dirty="0" smtClean="0"/>
          </a:p>
          <a:p>
            <a:pPr marL="0" indent="0">
              <a:buNone/>
            </a:pPr>
            <a:r>
              <a:rPr lang="vi-VN" dirty="0" smtClean="0"/>
              <a:t>●  </a:t>
            </a:r>
            <a:r>
              <a:rPr lang="vi-VN" b="1" dirty="0" smtClean="0"/>
              <a:t>PLATON MEPE (</a:t>
            </a:r>
            <a:r>
              <a:rPr lang="ro-RO" b="1" dirty="0" smtClean="0"/>
              <a:t>Grecia</a:t>
            </a:r>
            <a:r>
              <a:rPr lang="vi-VN" b="1" dirty="0" smtClean="0"/>
              <a:t>) </a:t>
            </a:r>
            <a:endParaRPr lang="ro-RO" b="1" dirty="0" smtClean="0"/>
          </a:p>
          <a:p>
            <a:pPr marL="0" indent="0">
              <a:buNone/>
            </a:pPr>
            <a:r>
              <a:rPr lang="vi-VN" dirty="0" smtClean="0"/>
              <a:t>●  </a:t>
            </a:r>
            <a:r>
              <a:rPr lang="vi-VN" b="1" dirty="0" smtClean="0"/>
              <a:t>Rusenska Targovsko Industrialna Kamara (B</a:t>
            </a:r>
            <a:r>
              <a:rPr lang="ro-RO" b="1" dirty="0"/>
              <a:t>u</a:t>
            </a:r>
            <a:r>
              <a:rPr lang="ro-RO" b="1" dirty="0" smtClean="0"/>
              <a:t>lgaria</a:t>
            </a:r>
            <a:r>
              <a:rPr lang="vi-VN" b="1" dirty="0" smtClean="0"/>
              <a:t>)</a:t>
            </a:r>
            <a:endParaRPr lang="ro-RO" b="1" dirty="0" smtClean="0"/>
          </a:p>
          <a:p>
            <a:pPr marL="0" indent="0">
              <a:buNone/>
            </a:pPr>
            <a:r>
              <a:rPr lang="vi-VN" dirty="0" smtClean="0"/>
              <a:t>●  </a:t>
            </a:r>
            <a:r>
              <a:rPr lang="vi-VN" b="1" dirty="0" smtClean="0"/>
              <a:t>Associação Portuguesa de Emprego Apoiado (P</a:t>
            </a:r>
            <a:r>
              <a:rPr lang="ro-RO" b="1" dirty="0" smtClean="0"/>
              <a:t>ortugalia</a:t>
            </a:r>
            <a:r>
              <a:rPr lang="vi-VN" b="1" dirty="0" smtClean="0"/>
              <a:t>)</a:t>
            </a:r>
            <a:endParaRPr lang="ro-RO" b="1" dirty="0" smtClean="0"/>
          </a:p>
          <a:p>
            <a:r>
              <a:rPr lang="ro-RO" b="1" dirty="0" smtClean="0"/>
              <a:t>Profesori și elevi implicați din rețeaua școlară în România:</a:t>
            </a:r>
          </a:p>
          <a:p>
            <a:pPr marL="301943" lvl="1" indent="0">
              <a:buNone/>
            </a:pPr>
            <a:r>
              <a:rPr lang="ro-RO" b="1" dirty="0" smtClean="0"/>
              <a:t>	Colegiul </a:t>
            </a:r>
            <a:r>
              <a:rPr lang="ro-RO" b="1" dirty="0"/>
              <a:t>Economic Administrativ </a:t>
            </a:r>
            <a:r>
              <a:rPr lang="ro-RO" b="1" dirty="0" smtClean="0"/>
              <a:t>Iași </a:t>
            </a:r>
          </a:p>
          <a:p>
            <a:pPr marL="301943" lvl="1" indent="0">
              <a:buNone/>
            </a:pPr>
            <a:r>
              <a:rPr lang="ro-RO" b="1" dirty="0"/>
              <a:t>	</a:t>
            </a:r>
            <a:r>
              <a:rPr lang="ro-RO" b="1" dirty="0" smtClean="0"/>
              <a:t>		Liceul teoretic </a:t>
            </a:r>
            <a:r>
              <a:rPr lang="en-US" b="1" dirty="0" smtClean="0"/>
              <a:t>“</a:t>
            </a:r>
            <a:r>
              <a:rPr lang="ro-RO" b="1" dirty="0" smtClean="0"/>
              <a:t>Miron Costin</a:t>
            </a:r>
            <a:r>
              <a:rPr lang="en-US" b="1" dirty="0" smtClean="0"/>
              <a:t>”</a:t>
            </a:r>
            <a:r>
              <a:rPr lang="ro-RO" b="1" dirty="0" smtClean="0"/>
              <a:t> </a:t>
            </a:r>
            <a:r>
              <a:rPr lang="vi-VN" b="1" dirty="0" smtClean="0"/>
              <a:t> </a:t>
            </a:r>
            <a:r>
              <a:rPr lang="ro-RO" b="1" dirty="0"/>
              <a:t>Iași </a:t>
            </a:r>
          </a:p>
          <a:p>
            <a:pPr marL="301943" lvl="1" indent="0">
              <a:buNone/>
            </a:pPr>
            <a:endParaRPr lang="vi-VN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1724-85EA-4555-BB1B-A19DAED1F47C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Instituții p</a:t>
            </a:r>
            <a:r>
              <a:rPr lang="vi-VN" dirty="0" smtClean="0"/>
              <a:t>articipan</a:t>
            </a:r>
            <a:r>
              <a:rPr lang="ro-RO" b="1" dirty="0" smtClean="0"/>
              <a:t>te</a:t>
            </a:r>
            <a:r>
              <a:rPr lang="vi-VN" b="1" dirty="0" smtClean="0"/>
              <a:t>:</a:t>
            </a:r>
            <a:endParaRPr lang="en-US" dirty="0"/>
          </a:p>
        </p:txBody>
      </p:sp>
      <p:pic>
        <p:nvPicPr>
          <p:cNvPr id="7" name="Picture 6" descr="C:\Users\Johnny\Desktop\sigla liceu copy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157192"/>
            <a:ext cx="8352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57192"/>
            <a:ext cx="952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9" y="1279211"/>
            <a:ext cx="6114517" cy="456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31139"/>
            <a:ext cx="2770909" cy="369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46473"/>
            <a:ext cx="602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Vizită la Muzeul de Științe ale Naturii din Ruse și la Bibliotecă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098070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2" y="908720"/>
            <a:ext cx="551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cer\Desktop\chiri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6612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dirty="0" smtClean="0"/>
              <a:t>Lecție despre echilibru și armonie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43996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3" y="3789040"/>
            <a:ext cx="3098040" cy="24482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Privire dinăuntru... spre </a:t>
            </a:r>
            <a:br>
              <a:rPr lang="ro-RO" dirty="0" smtClean="0"/>
            </a:br>
            <a:r>
              <a:rPr lang="ro-RO" dirty="0" smtClean="0"/>
              <a:t>real</a:t>
            </a:r>
            <a:r>
              <a:rPr lang="en-US" dirty="0" err="1" smtClean="0"/>
              <a:t>itate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5E3E-4F7E-4D08-829B-5FDF98BE30D7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2" y="2610072"/>
            <a:ext cx="1385410" cy="117919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o-RO" dirty="0" smtClean="0">
              <a:latin typeface="Candara" pitchFamily="34" charset="0"/>
            </a:endParaRPr>
          </a:p>
          <a:p>
            <a:pPr algn="ctr"/>
            <a:r>
              <a:rPr lang="ro-RO" b="1" i="1" dirty="0" smtClean="0">
                <a:latin typeface="Candara" pitchFamily="34" charset="0"/>
              </a:rPr>
              <a:t>Concluzii și perspective</a:t>
            </a:r>
            <a:endParaRPr lang="ro-RO" b="1" dirty="0">
              <a:latin typeface="Candara" pitchFamily="34" charset="0"/>
            </a:endParaRPr>
          </a:p>
          <a:p>
            <a:pPr algn="ctr"/>
            <a:endParaRPr lang="ro-RO" b="1" dirty="0" smtClean="0">
              <a:latin typeface="Candara" pitchFamily="34" charset="0"/>
            </a:endParaRPr>
          </a:p>
          <a:p>
            <a:pPr algn="ctr"/>
            <a:r>
              <a:rPr lang="ro-RO" b="1" dirty="0" smtClean="0">
                <a:latin typeface="Candara" pitchFamily="34" charset="0"/>
              </a:rPr>
              <a:t>(Film scurt Ruse 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3203346" cy="226040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3" y="1885996"/>
            <a:ext cx="2253107" cy="20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264-112C-4AEC-B327-C7D19D9820C8}" type="datetime1">
              <a:rPr lang="ro-RO" smtClean="0"/>
              <a:t>10.06.2022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3384376" cy="403244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ro-RO" dirty="0" smtClean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i="1" u="sng" dirty="0" smtClean="0">
                <a:hlinkClick r:id="rId2"/>
              </a:rPr>
              <a:t>Abilități sociale în tulburarea din spectrul autismului. Evaluare și intervenții psiopedagogice</a:t>
            </a:r>
            <a:r>
              <a:rPr lang="ro-RO" u="sng" dirty="0" smtClean="0">
                <a:hlinkClick r:id="rId2"/>
              </a:rPr>
              <a:t>, Volum coordonat de Cristina Costescu, Polirom 2021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u="sng" dirty="0" smtClean="0">
                <a:hlinkClick r:id="rId2"/>
              </a:rPr>
              <a:t>Bloch, Da</a:t>
            </a:r>
            <a:r>
              <a:rPr lang="fr-FR" u="sng" dirty="0" err="1" smtClean="0">
                <a:hlinkClick r:id="rId2"/>
              </a:rPr>
              <a:t>nièle</a:t>
            </a:r>
            <a:r>
              <a:rPr lang="fr-FR" u="sng" dirty="0" smtClean="0">
                <a:hlinkClick r:id="rId2"/>
              </a:rPr>
              <a:t>, </a:t>
            </a:r>
            <a:r>
              <a:rPr lang="fr-FR" i="1" u="sng" dirty="0" smtClean="0">
                <a:hlinkClick r:id="rId2"/>
              </a:rPr>
              <a:t>La pédagogie intégrative. Une fenêtre ouverte sur un tableau noir</a:t>
            </a:r>
            <a:r>
              <a:rPr lang="fr-FR" u="sng" dirty="0" smtClean="0">
                <a:hlinkClick r:id="rId2"/>
              </a:rPr>
              <a:t>, Strasbourg, 2017</a:t>
            </a:r>
            <a:endParaRPr lang="ro-RO" u="sng" dirty="0" smtClean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u="sng" dirty="0" err="1" smtClean="0">
                <a:hlinkClick r:id="rId2"/>
              </a:rPr>
              <a:t>Verdik</a:t>
            </a:r>
            <a:r>
              <a:rPr lang="fr-FR" u="sng" dirty="0" smtClean="0">
                <a:hlinkClick r:id="rId2"/>
              </a:rPr>
              <a:t>, E., </a:t>
            </a:r>
            <a:r>
              <a:rPr lang="fr-FR" u="sng" dirty="0" err="1" smtClean="0">
                <a:hlinkClick r:id="rId2"/>
              </a:rPr>
              <a:t>Reeve</a:t>
            </a:r>
            <a:r>
              <a:rPr lang="fr-FR" u="sng" dirty="0" smtClean="0">
                <a:hlinkClick r:id="rId2"/>
              </a:rPr>
              <a:t> E., </a:t>
            </a:r>
            <a:r>
              <a:rPr lang="fr-FR" i="1" u="sng" dirty="0" err="1" smtClean="0">
                <a:hlinkClick r:id="rId2"/>
              </a:rPr>
              <a:t>Ghid</a:t>
            </a:r>
            <a:r>
              <a:rPr lang="fr-FR" i="1" u="sng" dirty="0" smtClean="0">
                <a:hlinkClick r:id="rId2"/>
              </a:rPr>
              <a:t> de </a:t>
            </a:r>
            <a:r>
              <a:rPr lang="fr-FR" i="1" u="sng" dirty="0" err="1" smtClean="0">
                <a:hlinkClick r:id="rId2"/>
              </a:rPr>
              <a:t>supravie</a:t>
            </a:r>
            <a:r>
              <a:rPr lang="ro-RO" i="1" u="sng" dirty="0" smtClean="0">
                <a:hlinkClick r:id="rId2"/>
              </a:rPr>
              <a:t>țuire pentru copiii cu tulburări de spectru autist (și pentru părinții lor)</a:t>
            </a:r>
            <a:r>
              <a:rPr lang="ro-RO" u="sng" dirty="0" smtClean="0">
                <a:hlinkClick r:id="rId2"/>
              </a:rPr>
              <a:t>, DPH, București, 2021</a:t>
            </a:r>
            <a:endParaRPr lang="en-US" u="sng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www.isjiasi.ro/index.php/proiecte-educationale/erasmus-2014-2020/935-proiect-erasmus-job-coach-suporting-school-students-with-autism-spectrum-disorder-to-acquire-independency-active</a:t>
            </a:r>
            <a:endParaRPr lang="ro-RO" dirty="0" smtClean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dirty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://enfor.it/2021/10/28/alta-formazione-master-2</a:t>
            </a:r>
            <a:r>
              <a:rPr lang="en-US" dirty="0" smtClean="0">
                <a:hlinkClick r:id="rId2"/>
              </a:rPr>
              <a:t>/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www.policorotv.it/index.php/notizie/4635-active-un-progetto-sui-disturbi-dello-spettro-autistico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hlinkClick r:id="rId4"/>
              </a:rPr>
              <a:t>https://</a:t>
            </a:r>
            <a:r>
              <a:rPr lang="ro-RO" dirty="0" smtClean="0">
                <a:hlinkClick r:id="rId4"/>
              </a:rPr>
              <a:t>www.facebook.com/appdac/videos/245633930882885</a:t>
            </a: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o-RO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980728"/>
            <a:ext cx="7200800" cy="792088"/>
          </a:xfrm>
        </p:spPr>
        <p:txBody>
          <a:bodyPr/>
          <a:lstStyle/>
          <a:p>
            <a:pPr algn="ctr"/>
            <a:r>
              <a:rPr lang="ro-RO" dirty="0" smtClean="0"/>
              <a:t>Bibliografie și Sitografie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015" y="2060848"/>
            <a:ext cx="4888449" cy="3385840"/>
          </a:xfrm>
        </p:spPr>
      </p:pic>
      <p:sp>
        <p:nvSpPr>
          <p:cNvPr id="9" name="Cloud 8"/>
          <p:cNvSpPr/>
          <p:nvPr/>
        </p:nvSpPr>
        <p:spPr>
          <a:xfrm>
            <a:off x="3203848" y="5517232"/>
            <a:ext cx="3168352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mtClean="0"/>
          </a:p>
          <a:p>
            <a:pPr algn="ctr"/>
            <a:r>
              <a:rPr lang="ro-RO" smtClean="0"/>
              <a:t>Vă </a:t>
            </a:r>
            <a:r>
              <a:rPr lang="ro-RO" dirty="0" smtClean="0"/>
              <a:t>mulțumim pentru atenție!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800-C4AE-4778-B97D-0A916F9F12CB}" type="datetime1">
              <a:rPr lang="ro-RO" smtClean="0"/>
              <a:t>10.06.2022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424936" cy="3849291"/>
          </a:xfrm>
        </p:spPr>
        <p:txBody>
          <a:bodyPr>
            <a:normAutofit fontScale="32500" lnSpcReduction="20000"/>
          </a:bodyPr>
          <a:lstStyle/>
          <a:p>
            <a:pPr algn="just"/>
            <a:endParaRPr lang="vi-VN" b="0" dirty="0" smtClean="0">
              <a:effectLst/>
            </a:endParaRPr>
          </a:p>
          <a:p>
            <a:pPr marL="0" indent="0" algn="just">
              <a:buNone/>
            </a:pP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. Prezentarea și testarea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odulelor </a:t>
            </a: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ormare</a:t>
            </a: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7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Antren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 tehnic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Job Coach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7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3. Îmbunătățirea abilităților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atorilor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 profesionali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7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4. Pilotarea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concomitentă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a rezultatelor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oferi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de Mediul Social de Învățare și a procesului de validare;</a:t>
            </a:r>
            <a:endParaRPr lang="vi-VN" sz="7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Dobândirea de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 cunoștințe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 teoretice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 și </a:t>
            </a: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crearea de sinergii europene;</a:t>
            </a:r>
            <a:endParaRPr lang="vi-VN" sz="7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7400" dirty="0">
                <a:latin typeface="Times New Roman" pitchFamily="18" charset="0"/>
                <a:cs typeface="Times New Roman" pitchFamily="18" charset="0"/>
              </a:rPr>
              <a:t>6. Creșterea gradului de conștientizare cu privire la 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educarea și integrarea pe piața muncii a tinerilor cu tulburări din spectrul 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>autis</a:t>
            </a:r>
            <a:r>
              <a:rPr lang="ro-RO" sz="7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7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7400" dirty="0" smtClean="0">
                <a:latin typeface="Times New Roman" pitchFamily="18" charset="0"/>
                <a:cs typeface="Times New Roman" pitchFamily="18" charset="0"/>
              </a:rPr>
            </a:br>
            <a:endParaRPr lang="en-US" sz="7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4DB6-2B3A-44BE-AA7A-4E3CE26CE3EC}" type="datetime1">
              <a:rPr lang="ro-RO" smtClean="0"/>
              <a:t>10.06.2022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rincipale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le o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biective</a:t>
            </a: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 smtClean="0">
                <a:latin typeface="Times New Roman" pitchFamily="18" charset="0"/>
                <a:cs typeface="Times New Roman" pitchFamily="18" charset="0"/>
              </a:rPr>
              <a:t>ale parteneriatului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Repere teoretice și practice</a:t>
            </a:r>
            <a:br>
              <a:rPr lang="ro-RO" dirty="0" smtClean="0"/>
            </a:br>
            <a:r>
              <a:rPr lang="ro-RO" dirty="0" smtClean="0"/>
              <a:t>Policoro - Ruse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4266043" cy="319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276872"/>
            <a:ext cx="4470772" cy="381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0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C42-9439-45D1-8339-3F491FE27BED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Echipa de proiect </a:t>
            </a:r>
            <a:r>
              <a:rPr lang="en-US" dirty="0" err="1" smtClean="0"/>
              <a:t>multina</a:t>
            </a:r>
            <a:r>
              <a:rPr lang="ro-RO" dirty="0" smtClean="0"/>
              <a:t>țională  la întâlnirea organizată de Enfor Italia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4" y="2204864"/>
            <a:ext cx="6624736" cy="3533320"/>
          </a:xfrm>
        </p:spPr>
      </p:pic>
      <p:sp>
        <p:nvSpPr>
          <p:cNvPr id="7" name="TextBox 6"/>
          <p:cNvSpPr txBox="1"/>
          <p:nvPr/>
        </p:nvSpPr>
        <p:spPr>
          <a:xfrm>
            <a:off x="7320733" y="1844824"/>
            <a:ext cx="1368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dirty="0" smtClean="0"/>
          </a:p>
          <a:p>
            <a:pPr algn="ctr"/>
            <a:r>
              <a:rPr lang="ro-RO" dirty="0" smtClean="0"/>
              <a:t>Simbolu</a:t>
            </a:r>
            <a:r>
              <a:rPr lang="en-US" dirty="0" smtClean="0"/>
              <a:t>l</a:t>
            </a:r>
            <a:r>
              <a:rPr lang="ro-RO" dirty="0" smtClean="0"/>
              <a:t> munc</a:t>
            </a:r>
            <a:r>
              <a:rPr lang="en-US" dirty="0" smtClean="0"/>
              <a:t>ii</a:t>
            </a:r>
            <a:r>
              <a:rPr lang="ro-RO" dirty="0" smtClean="0"/>
              <a:t> în echipă proiectat</a:t>
            </a:r>
            <a:r>
              <a:rPr lang="en-US" dirty="0" smtClean="0"/>
              <a:t> </a:t>
            </a:r>
            <a:r>
              <a:rPr lang="ro-RO" dirty="0" smtClean="0"/>
              <a:t>și realizat de tinerii cu autism de la </a:t>
            </a:r>
            <a:r>
              <a:rPr lang="vi-VN" b="1" dirty="0" smtClean="0"/>
              <a:t>APPDA Coimbra</a:t>
            </a:r>
            <a:r>
              <a:rPr lang="ro-RO" b="1" dirty="0"/>
              <a:t>:</a:t>
            </a:r>
            <a:r>
              <a:rPr lang="en-US" dirty="0" smtClean="0"/>
              <a:t> “</a:t>
            </a:r>
            <a:r>
              <a:rPr lang="ro-RO" dirty="0"/>
              <a:t>D</a:t>
            </a:r>
            <a:r>
              <a:rPr lang="ro-RO" dirty="0" smtClean="0"/>
              <a:t>evenim,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munc</a:t>
            </a:r>
            <a:r>
              <a:rPr lang="ro-RO" dirty="0" smtClean="0"/>
              <a:t>ă, parte </a:t>
            </a:r>
            <a:r>
              <a:rPr lang="en-US" dirty="0" smtClean="0"/>
              <a:t>a</a:t>
            </a:r>
            <a:r>
              <a:rPr lang="ro-RO" dirty="0" smtClean="0"/>
              <a:t> întreg</a:t>
            </a:r>
            <a:r>
              <a:rPr lang="en-US" dirty="0" err="1" smtClean="0"/>
              <a:t>ului</a:t>
            </a:r>
            <a:r>
              <a:rPr lang="en-US" dirty="0" smtClean="0"/>
              <a:t>”</a:t>
            </a:r>
            <a:r>
              <a:rPr lang="ro-R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0" y="1988840"/>
            <a:ext cx="8129324" cy="417646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C42-9439-45D1-8339-3F491FE27BED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o-RO" sz="3600" dirty="0" smtClean="0"/>
              <a:t>Echipa de proiect multinaționlă la întâlnirea organizată de Camera de Cormerț și Industrie Ruse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73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Delimitări teoretice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B879-CC90-4A43-9B36-4225312CD506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 smtClean="0"/>
              <a:t>Număr proiect 2019-1-PT01-KA201-061366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439248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1600" b="1" i="1" dirty="0" smtClean="0">
                <a:latin typeface="Times New Roman" pitchFamily="18" charset="0"/>
                <a:cs typeface="Times New Roman" pitchFamily="18" charset="0"/>
              </a:rPr>
              <a:t>Informarea profesorilor cu privire la:</a:t>
            </a:r>
          </a:p>
          <a:p>
            <a:r>
              <a:rPr lang="it-IT" sz="1600" b="1" i="1" dirty="0" smtClean="0"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it-IT" sz="1600" b="1" i="1" dirty="0">
                <a:latin typeface="Times New Roman" pitchFamily="18" charset="0"/>
                <a:cs typeface="Times New Roman" pitchFamily="18" charset="0"/>
              </a:rPr>
              <a:t>și evaluare </a:t>
            </a:r>
            <a:r>
              <a:rPr lang="it-IT" sz="1600" b="1" i="1" dirty="0" smtClean="0">
                <a:latin typeface="Times New Roman" pitchFamily="18" charset="0"/>
                <a:cs typeface="Times New Roman" pitchFamily="18" charset="0"/>
              </a:rPr>
              <a:t>clinică</a:t>
            </a:r>
            <a:endParaRPr lang="ro-RO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Intervenția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educațională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intens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implic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ând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echipă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profesioni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săptămânale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terapie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instruire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satisface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nevoile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comportamentale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cele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sociale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ionale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elev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Caracteristicile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tulburărilor din spectrul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auti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st vizează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aspecte particulare ale comunicării și interacțiunii sociale,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omportamentului,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descriu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manifestări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în mediul școlar și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analizează consecințele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hărțuir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ii (engl. </a:t>
            </a:r>
            <a:r>
              <a:rPr lang="ro-RO" sz="1600" i="1" dirty="0" smtClean="0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Au  </a:t>
            </a: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fost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oferite modele de b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practic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ă în lucrul c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persoanele cu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autism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4904"/>
            <a:ext cx="4320480" cy="3384376"/>
          </a:xfrm>
        </p:spPr>
      </p:pic>
    </p:spTree>
    <p:extLst>
      <p:ext uri="{BB962C8B-B14F-4D97-AF65-F5344CB8AC3E}">
        <p14:creationId xmlns:p14="http://schemas.microsoft.com/office/powerpoint/2010/main" val="38629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Autocunoa</a:t>
            </a:r>
            <a:r>
              <a:rPr lang="ro-RO" sz="3600" dirty="0" smtClean="0"/>
              <a:t>ștere și dezvoltare în orientarea carierei -</a:t>
            </a:r>
            <a:r>
              <a:rPr lang="ro-RO" sz="3600" i="1" dirty="0" smtClean="0"/>
              <a:t>„Cine </a:t>
            </a:r>
            <a:r>
              <a:rPr lang="ro-RO" sz="3600" i="1" dirty="0"/>
              <a:t>sunt eu?”</a:t>
            </a:r>
            <a:r>
              <a:rPr lang="ro-RO" sz="3600" dirty="0"/>
              <a:t>•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79B-A8B0-4C16-8264-C7ABCD085631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48880"/>
            <a:ext cx="4233885" cy="36724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4247328" cy="4065632"/>
          </a:xfrm>
        </p:spPr>
        <p:txBody>
          <a:bodyPr>
            <a:normAutofit/>
          </a:bodyPr>
          <a:lstStyle/>
          <a:p>
            <a:endParaRPr lang="ro-RO" dirty="0" smtClean="0"/>
          </a:p>
          <a:p>
            <a:r>
              <a:rPr lang="ro-RO" dirty="0" smtClean="0"/>
              <a:t>Care îmi sunt </a:t>
            </a:r>
            <a:r>
              <a:rPr lang="ro-RO" dirty="0"/>
              <a:t>punctele </a:t>
            </a:r>
            <a:r>
              <a:rPr lang="ro-RO" dirty="0" smtClean="0"/>
              <a:t>tari și </a:t>
            </a:r>
            <a:r>
              <a:rPr lang="ro-RO" dirty="0"/>
              <a:t>punctele slabe </a:t>
            </a:r>
            <a:r>
              <a:rPr lang="ro-RO" dirty="0" smtClean="0"/>
              <a:t>?</a:t>
            </a:r>
          </a:p>
          <a:p>
            <a:endParaRPr lang="ro-RO" dirty="0" smtClean="0"/>
          </a:p>
          <a:p>
            <a:r>
              <a:rPr lang="ro-RO" dirty="0" smtClean="0"/>
              <a:t>Care îmi sunt </a:t>
            </a:r>
            <a:r>
              <a:rPr lang="ro-RO" dirty="0"/>
              <a:t>interesele și </a:t>
            </a:r>
            <a:r>
              <a:rPr lang="ro-RO" dirty="0" smtClean="0"/>
              <a:t>temerile? </a:t>
            </a:r>
          </a:p>
          <a:p>
            <a:endParaRPr lang="ro-RO" dirty="0" smtClean="0"/>
          </a:p>
          <a:p>
            <a:r>
              <a:rPr lang="ro-RO" dirty="0" smtClean="0"/>
              <a:t>Lucrul unei analize </a:t>
            </a:r>
            <a:r>
              <a:rPr lang="ro-RO" dirty="0"/>
              <a:t>SWOT a carierei </a:t>
            </a:r>
            <a:r>
              <a:rPr lang="ro-RO" dirty="0" smtClean="0"/>
              <a:t>personale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vi-VN" sz="2400" dirty="0" smtClean="0">
                <a:latin typeface="Candara" pitchFamily="34" charset="0"/>
              </a:rPr>
              <a:t> </a:t>
            </a:r>
            <a:r>
              <a:rPr lang="vi-VN" sz="2400" dirty="0">
                <a:latin typeface="Candara" pitchFamily="34" charset="0"/>
              </a:rPr>
              <a:t>Evaluarea competențelor pentru </a:t>
            </a:r>
            <a:r>
              <a:rPr lang="ro-RO" sz="2400" dirty="0">
                <a:latin typeface="Candara" pitchFamily="34" charset="0"/>
              </a:rPr>
              <a:t>inserția profesional</a:t>
            </a:r>
            <a:r>
              <a:rPr lang="vi-VN" sz="2400" dirty="0" smtClean="0">
                <a:latin typeface="Candara" pitchFamily="34" charset="0"/>
              </a:rPr>
              <a:t>ă</a:t>
            </a:r>
            <a:r>
              <a:rPr lang="ro-RO" sz="2400" dirty="0">
                <a:latin typeface="Candara" pitchFamily="34" charset="0"/>
              </a:rPr>
              <a:t> - Instrumente</a:t>
            </a:r>
            <a:r>
              <a:rPr lang="ro-RO" sz="2400" dirty="0" smtClean="0">
                <a:latin typeface="Candara" pitchFamily="34" charset="0"/>
              </a:rPr>
              <a:t/>
            </a:r>
            <a:br>
              <a:rPr lang="ro-RO" sz="2400" dirty="0" smtClean="0">
                <a:latin typeface="Candara" pitchFamily="34" charset="0"/>
              </a:rPr>
            </a:b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Fișa de analiză a 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potențialului</a:t>
            </a:r>
            <a:r>
              <a:rPr lang="ro-RO" sz="2400" dirty="0" smtClean="0"/>
              <a:t/>
            </a:r>
            <a:br>
              <a:rPr lang="ro-RO" sz="2400" dirty="0" smtClean="0"/>
            </a:b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8A5B-28B3-47C9-8044-3F7C8A905C6A}" type="datetime1">
              <a:rPr lang="ro-RO" smtClean="0"/>
              <a:t>10.06.2022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Număr proiect 2019-1-PT01-KA201-061366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4103311" cy="3960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o-RO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/>
              <a:t>Dificultățile </a:t>
            </a:r>
            <a:r>
              <a:rPr lang="ro-RO" dirty="0" smtClean="0"/>
              <a:t>mele</a:t>
            </a:r>
          </a:p>
          <a:p>
            <a:endParaRPr lang="ro-RO" dirty="0" smtClean="0"/>
          </a:p>
          <a:p>
            <a:r>
              <a:rPr lang="en-US" dirty="0" smtClean="0"/>
              <a:t>“</a:t>
            </a:r>
            <a:r>
              <a:rPr lang="ro-RO" dirty="0" smtClean="0"/>
              <a:t>Potențialitățile</a:t>
            </a:r>
            <a:r>
              <a:rPr lang="en-US" dirty="0" smtClean="0"/>
              <a:t>”</a:t>
            </a:r>
            <a:r>
              <a:rPr lang="ro-RO" dirty="0" smtClean="0"/>
              <a:t> mele</a:t>
            </a:r>
          </a:p>
          <a:p>
            <a:endParaRPr lang="en-US" dirty="0"/>
          </a:p>
          <a:p>
            <a:pPr algn="just"/>
            <a:r>
              <a:rPr lang="ro-RO" dirty="0"/>
              <a:t>Ce pot face pentru a-mi rezolva dificultățile</a:t>
            </a:r>
            <a:r>
              <a:rPr lang="ro-RO" dirty="0" smtClean="0"/>
              <a:t>?</a:t>
            </a:r>
          </a:p>
          <a:p>
            <a:pPr algn="just"/>
            <a:endParaRPr lang="en-US" dirty="0"/>
          </a:p>
          <a:p>
            <a:r>
              <a:rPr lang="ro-RO" dirty="0"/>
              <a:t>Ce beneficii pot </a:t>
            </a:r>
            <a:r>
              <a:rPr lang="ro-RO" dirty="0" smtClean="0"/>
              <a:t>obține grație punctelor mele forte?</a:t>
            </a:r>
          </a:p>
          <a:p>
            <a:endParaRPr lang="ro-RO" dirty="0" smtClean="0"/>
          </a:p>
          <a:p>
            <a:r>
              <a:rPr lang="ro-RO" dirty="0" smtClean="0"/>
              <a:t>Care sunt persoanele </a:t>
            </a:r>
            <a:r>
              <a:rPr lang="en-US" dirty="0" smtClean="0"/>
              <a:t>“</a:t>
            </a:r>
            <a:r>
              <a:rPr lang="ro-RO" dirty="0" smtClean="0"/>
              <a:t>resursă</a:t>
            </a:r>
            <a:r>
              <a:rPr lang="en-US" dirty="0" smtClean="0"/>
              <a:t>” care m</a:t>
            </a:r>
            <a:r>
              <a:rPr lang="ro-RO" dirty="0" smtClean="0"/>
              <a:t>ă pot sprijini în atingerea obiectivului? </a:t>
            </a:r>
          </a:p>
          <a:p>
            <a:endParaRPr lang="ro-RO" dirty="0" smtClean="0"/>
          </a:p>
          <a:p>
            <a:pPr algn="just"/>
            <a:r>
              <a:rPr lang="ro-RO" dirty="0" smtClean="0"/>
              <a:t>Care sunt instrumentele de care dispun?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72000" y="1916832"/>
            <a:ext cx="4320480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Potențarea p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uncte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forte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care echilibrează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provocările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dificultăţile cu care se pot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confrunta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tinerii cu TAS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atenţie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excepţională la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detalii</a:t>
            </a: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interes sporit pentru subiectele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aduc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bucurie </a:t>
            </a: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capacitatea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de a oferi perspective diferite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asupra lucru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Din cauza lipsei de înțelegere și de sprijin, mulți tineri cu autism se confruntă cu excluderea de la școală și se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luptă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din greu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pentru a accesa activități sociale cu colegii lor. </a:t>
            </a: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ierd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oportunități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de a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avansa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în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studii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de lungă durată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sau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au dificultăți în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găsi un loc de muncă semnificativ.</a:t>
            </a:r>
          </a:p>
          <a:p>
            <a:pPr marL="0" indent="0">
              <a:buNone/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1767</TotalTime>
  <Words>885</Words>
  <Application>Microsoft Office PowerPoint</Application>
  <PresentationFormat>On-screen Show (4:3)</PresentationFormat>
  <Paragraphs>171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Candara</vt:lpstr>
      <vt:lpstr>Garamond</vt:lpstr>
      <vt:lpstr>Symbol</vt:lpstr>
      <vt:lpstr>Tahoma</vt:lpstr>
      <vt:lpstr>Times New Roman</vt:lpstr>
      <vt:lpstr>Wingdings</vt:lpstr>
      <vt:lpstr>Waveform</vt:lpstr>
      <vt:lpstr>Couture</vt:lpstr>
      <vt:lpstr>Întâlnirea de parteneriat strategic Erasmus + Job CoACh, supporTing school studEnts with Autism Spectrum Disorder to acquire independency (ACTIvE)  </vt:lpstr>
      <vt:lpstr>Instituții participante:</vt:lpstr>
      <vt:lpstr>Principalele obiective ale parteneriatului:</vt:lpstr>
      <vt:lpstr>Repere teoretice și practice Policoro - Ruse</vt:lpstr>
      <vt:lpstr>Echipa de proiect multinațională  la întâlnirea organizată de Enfor Italia</vt:lpstr>
      <vt:lpstr>Echipa de proiect multinaționlă la întâlnirea organizată de Camera de Cormerț și Industrie Ruse</vt:lpstr>
      <vt:lpstr>Delimitări teoretice</vt:lpstr>
      <vt:lpstr>Autocunoaștere și dezvoltare în orientarea carierei -„Cine sunt eu?”• </vt:lpstr>
      <vt:lpstr>  Evaluarea competențelor pentru inserția profesională - Instrumente Fișa de analiză a potențialului </vt:lpstr>
      <vt:lpstr>PowerPoint Presentation</vt:lpstr>
      <vt:lpstr>   Evaluarea competențelor pentru inserția profesională – Instrumente de lucru formatori profesionali Planul individual de tranziție de la școală pe piața muncii  </vt:lpstr>
      <vt:lpstr>Sursa- Apea </vt:lpstr>
      <vt:lpstr>Evaluarea competențelor pentru inserția  profesională – „Care este locul meu de muncă ideal?” </vt:lpstr>
      <vt:lpstr>Lucrul cu elevii din școli Un joc de simulare a căutării și obținerii locului de muncă </vt:lpstr>
      <vt:lpstr>PowerPoint Presentation</vt:lpstr>
      <vt:lpstr>PowerPoint Presentation</vt:lpstr>
      <vt:lpstr>Tehnici și strategii adaptate persoanelor cu tulburări din spectrul autist</vt:lpstr>
      <vt:lpstr>Promovarea Iașului și  a României Descoperiri antreprenoriale la Ruse – Patiseria “Habitati”</vt:lpstr>
      <vt:lpstr>Echipa de proiect prezentă la întâlnirea de la Ruse</vt:lpstr>
      <vt:lpstr>PowerPoint Presentation</vt:lpstr>
      <vt:lpstr>PowerPoint Presentation</vt:lpstr>
      <vt:lpstr>Privire dinăuntru... spre  realitate</vt:lpstr>
      <vt:lpstr>Bibliografie și Sitografie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Întâlnirea multinațională Proiect</dc:title>
  <dc:creator>Gorban Maria Elena</dc:creator>
  <cp:lastModifiedBy>gabi</cp:lastModifiedBy>
  <cp:revision>98</cp:revision>
  <dcterms:created xsi:type="dcterms:W3CDTF">2021-12-12T08:57:35Z</dcterms:created>
  <dcterms:modified xsi:type="dcterms:W3CDTF">2022-06-10T19:05:03Z</dcterms:modified>
</cp:coreProperties>
</file>